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0" r:id="rId7"/>
    <p:sldId id="261" r:id="rId8"/>
    <p:sldId id="263" r:id="rId9"/>
    <p:sldId id="262"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94660"/>
  </p:normalViewPr>
  <p:slideViewPr>
    <p:cSldViewPr snapToGrid="0">
      <p:cViewPr varScale="1">
        <p:scale>
          <a:sx n="68" d="100"/>
          <a:sy n="68" d="100"/>
        </p:scale>
        <p:origin x="-81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DF3C108E-1A71-4A4D-8396-69D9A9EB0A38}" type="datetimeFigureOut">
              <a:rPr lang="en-US" smtClean="0"/>
              <a:pPr/>
              <a:t>7/1/2024</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DF7E0C0-5788-434C-844D-BD22276236A3}" type="slidenum">
              <a:rPr lang="en-US" smtClean="0"/>
              <a:pPr/>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4729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3C108E-1A71-4A4D-8396-69D9A9EB0A38}" type="datetimeFigureOut">
              <a:rPr lang="en-US" smtClean="0"/>
              <a:pPr/>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170569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3C108E-1A71-4A4D-8396-69D9A9EB0A38}" type="datetimeFigureOut">
              <a:rPr lang="en-US" smtClean="0"/>
              <a:pPr/>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344238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3C108E-1A71-4A4D-8396-69D9A9EB0A38}" type="datetimeFigureOut">
              <a:rPr lang="en-US" smtClean="0"/>
              <a:pPr/>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134992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3C108E-1A71-4A4D-8396-69D9A9EB0A38}" type="datetimeFigureOut">
              <a:rPr lang="en-US" smtClean="0"/>
              <a:pPr/>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7E0C0-5788-434C-844D-BD22276236A3}" type="slidenum">
              <a:rPr lang="en-US" smtClean="0"/>
              <a:pPr/>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2513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3C108E-1A71-4A4D-8396-69D9A9EB0A38}" type="datetimeFigureOut">
              <a:rPr lang="en-US" smtClean="0"/>
              <a:pPr/>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131596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3C108E-1A71-4A4D-8396-69D9A9EB0A38}" type="datetimeFigureOut">
              <a:rPr lang="en-US" smtClean="0"/>
              <a:pPr/>
              <a:t>7/1/2024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3108035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3C108E-1A71-4A4D-8396-69D9A9EB0A38}" type="datetimeFigureOut">
              <a:rPr lang="en-US" smtClean="0"/>
              <a:pPr/>
              <a:t>7/1/2024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346544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C108E-1A71-4A4D-8396-69D9A9EB0A38}" type="datetimeFigureOut">
              <a:rPr lang="en-US" smtClean="0"/>
              <a:pPr/>
              <a:t>7/1/2024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136661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3C108E-1A71-4A4D-8396-69D9A9EB0A38}" type="datetimeFigureOut">
              <a:rPr lang="en-US" smtClean="0"/>
              <a:pPr/>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48370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3C108E-1A71-4A4D-8396-69D9A9EB0A38}" type="datetimeFigureOut">
              <a:rPr lang="en-US" smtClean="0"/>
              <a:pPr/>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48953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F3C108E-1A71-4A4D-8396-69D9A9EB0A38}" type="datetimeFigureOut">
              <a:rPr lang="en-US" smtClean="0"/>
              <a:pPr/>
              <a:t>7/1/2024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CDF7E0C0-5788-434C-844D-BD22276236A3}" type="slidenum">
              <a:rPr lang="en-US" smtClean="0"/>
              <a:pPr/>
              <a:t>‹#›</a:t>
            </a:fld>
            <a:endParaRPr lang="en-US"/>
          </a:p>
        </p:txBody>
      </p:sp>
    </p:spTree>
    <p:extLst>
      <p:ext uri="{BB962C8B-B14F-4D97-AF65-F5344CB8AC3E}">
        <p14:creationId xmlns:p14="http://schemas.microsoft.com/office/powerpoint/2010/main" xmlns="" val="1055955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E2D2CC-8098-7B88-B9B8-92BF9631A0AE}"/>
              </a:ext>
            </a:extLst>
          </p:cNvPr>
          <p:cNvSpPr>
            <a:spLocks noGrp="1"/>
          </p:cNvSpPr>
          <p:nvPr>
            <p:ph type="ctrTitle"/>
          </p:nvPr>
        </p:nvSpPr>
        <p:spPr>
          <a:xfrm>
            <a:off x="1524000" y="385012"/>
            <a:ext cx="9144000" cy="3288630"/>
          </a:xfrm>
        </p:spPr>
        <p:txBody>
          <a:bodyPr>
            <a:noAutofit/>
          </a:bodyPr>
          <a:lstStyle/>
          <a:p>
            <a:r>
              <a:rPr lang="en-US" sz="28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t>Course- </a:t>
            </a:r>
            <a:br>
              <a:rPr lang="en-US" sz="28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br>
            <a:r>
              <a:rPr lang="en-US" sz="28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t>Human Resource Management</a:t>
            </a:r>
            <a:br>
              <a:rPr lang="en-US" sz="28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br>
            <a:r>
              <a:rPr lang="en-US" sz="2800" b="1" cap="none" dirty="0">
                <a:highlight>
                  <a:srgbClr val="0000FF"/>
                </a:highlight>
                <a:latin typeface="Calibri" panose="020F0502020204030204" pitchFamily="34" charset="0"/>
                <a:ea typeface="Calibri" panose="020F0502020204030204" pitchFamily="34" charset="0"/>
                <a:cs typeface="Calibri" panose="020F0502020204030204" pitchFamily="34" charset="0"/>
              </a:rPr>
              <a:t>Module -1</a:t>
            </a:r>
            <a:r>
              <a:rPr lang="en-US" sz="2800" kern="100" cap="none"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t/>
            </a:r>
            <a:br>
              <a:rPr lang="en-US" sz="2800" kern="100" cap="none"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br>
            <a:r>
              <a:rPr lang="en-US" sz="2000" kern="10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t/>
            </a:r>
            <a:br>
              <a:rPr lang="en-US" sz="2000" kern="100" dirty="0">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br>
            <a:r>
              <a:rPr lang="en-US" sz="2800" b="1" kern="0" cap="none"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Importance of the role of HR Executive </a:t>
            </a:r>
            <a:endParaRPr lang="en-US" sz="2000" dirty="0">
              <a:highlight>
                <a:srgbClr val="0000FF"/>
              </a:highlight>
            </a:endParaRPr>
          </a:p>
        </p:txBody>
      </p:sp>
      <p:sp>
        <p:nvSpPr>
          <p:cNvPr id="3" name="Subtitle 2">
            <a:extLst>
              <a:ext uri="{FF2B5EF4-FFF2-40B4-BE49-F238E27FC236}">
                <a16:creationId xmlns:a16="http://schemas.microsoft.com/office/drawing/2014/main" xmlns="" id="{C6461C43-A76C-56D4-176D-241B8580C636}"/>
              </a:ext>
            </a:extLst>
          </p:cNvPr>
          <p:cNvSpPr>
            <a:spLocks noGrp="1"/>
          </p:cNvSpPr>
          <p:nvPr>
            <p:ph type="subTitle" idx="1"/>
          </p:nvPr>
        </p:nvSpPr>
        <p:spPr>
          <a:xfrm>
            <a:off x="1395663" y="3428999"/>
            <a:ext cx="9272337" cy="2474495"/>
          </a:xfrm>
        </p:spPr>
        <p:txBody>
          <a:bodyPr>
            <a:normAutofit/>
          </a:bodyPr>
          <a:lstStyle/>
          <a:p>
            <a:endParaRPr lang="en-US" sz="4400" dirty="0"/>
          </a:p>
          <a:p>
            <a:endParaRPr lang="en-US" sz="4400" b="1" dirty="0">
              <a:highlight>
                <a:srgbClr val="0000FF"/>
              </a:highlight>
            </a:endParaRPr>
          </a:p>
          <a:p>
            <a:r>
              <a:rPr lang="en-US" sz="4400" b="1" dirty="0">
                <a:highlight>
                  <a:srgbClr val="0000FF"/>
                </a:highlight>
              </a:rPr>
              <a:t>Prepared by </a:t>
            </a:r>
            <a:r>
              <a:rPr lang="en-US" sz="4400" b="1" dirty="0" err="1">
                <a:highlight>
                  <a:srgbClr val="0000FF"/>
                </a:highlight>
              </a:rPr>
              <a:t>Dr.Laboni</a:t>
            </a:r>
            <a:r>
              <a:rPr lang="en-US" sz="4400" b="1" dirty="0">
                <a:highlight>
                  <a:srgbClr val="0000FF"/>
                </a:highlight>
              </a:rPr>
              <a:t> Basu</a:t>
            </a:r>
          </a:p>
        </p:txBody>
      </p:sp>
    </p:spTree>
    <p:extLst>
      <p:ext uri="{BB962C8B-B14F-4D97-AF65-F5344CB8AC3E}">
        <p14:creationId xmlns:p14="http://schemas.microsoft.com/office/powerpoint/2010/main" xmlns="" val="78258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850D2518-4F4A-90FA-0F58-640849AFDFE4}"/>
              </a:ext>
            </a:extLst>
          </p:cNvPr>
          <p:cNvSpPr>
            <a:spLocks noGrp="1"/>
          </p:cNvSpPr>
          <p:nvPr>
            <p:ph type="title"/>
          </p:nvPr>
        </p:nvSpPr>
        <p:spPr>
          <a:xfrm>
            <a:off x="1143000" y="1459832"/>
            <a:ext cx="9875520" cy="3785936"/>
          </a:xfrm>
        </p:spPr>
        <p:txBody>
          <a:bodyPr/>
          <a:lstStyle/>
          <a:p>
            <a:r>
              <a:rPr lang="en-US" dirty="0"/>
              <a:t>                             </a:t>
            </a:r>
            <a:r>
              <a:rPr lang="en-US" sz="6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Thank </a:t>
            </a:r>
            <a:r>
              <a:rPr lang="en-US" sz="6000" dirty="0">
                <a:solidFill>
                  <a:schemeClr val="tx1"/>
                </a:solidFill>
                <a:latin typeface="Calibri" panose="020F0502020204030204" pitchFamily="34" charset="0"/>
                <a:ea typeface="Calibri" panose="020F0502020204030204" pitchFamily="34" charset="0"/>
                <a:cs typeface="Calibri" panose="020F0502020204030204" pitchFamily="34" charset="0"/>
              </a:rPr>
              <a:t>you</a:t>
            </a:r>
          </a:p>
        </p:txBody>
      </p:sp>
    </p:spTree>
    <p:extLst>
      <p:ext uri="{BB962C8B-B14F-4D97-AF65-F5344CB8AC3E}">
        <p14:creationId xmlns:p14="http://schemas.microsoft.com/office/powerpoint/2010/main" xmlns="" val="216681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49A247-AD12-A89E-725B-819840C1913E}"/>
              </a:ext>
            </a:extLst>
          </p:cNvPr>
          <p:cNvSpPr>
            <a:spLocks noGrp="1"/>
          </p:cNvSpPr>
          <p:nvPr>
            <p:ph type="title"/>
          </p:nvPr>
        </p:nvSpPr>
        <p:spPr>
          <a:xfrm>
            <a:off x="838200" y="745957"/>
            <a:ext cx="10375231" cy="1451810"/>
          </a:xfrm>
        </p:spPr>
        <p:txBody>
          <a:bodyPr>
            <a:noAutofit/>
          </a:bodyPr>
          <a:lstStyle/>
          <a:p>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r>
            <a:b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36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HR Executive Responsibilities in Payroll and Importance of </a:t>
            </a:r>
            <a:br>
              <a:rPr lang="en-US" sz="36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36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Data Management</a:t>
            </a:r>
            <a:r>
              <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a:extLst>
              <a:ext uri="{FF2B5EF4-FFF2-40B4-BE49-F238E27FC236}">
                <a16:creationId xmlns:a16="http://schemas.microsoft.com/office/drawing/2014/main" xmlns="" id="{941D2DEA-751A-9AEB-52E7-7FCAB1109FA6}"/>
              </a:ext>
            </a:extLst>
          </p:cNvPr>
          <p:cNvSpPr>
            <a:spLocks noGrp="1"/>
          </p:cNvSpPr>
          <p:nvPr>
            <p:ph idx="1"/>
          </p:nvPr>
        </p:nvSpPr>
        <p:spPr>
          <a:xfrm>
            <a:off x="978568" y="2310063"/>
            <a:ext cx="10375232" cy="3801979"/>
          </a:xfrm>
        </p:spPr>
        <p:txBody>
          <a:bodyPr>
            <a:normAutofit fontScale="55000" lnSpcReduction="20000"/>
          </a:bodyPr>
          <a:lstStyle/>
          <a:p>
            <a:pPr marL="45720" indent="0">
              <a:buNone/>
            </a:pPr>
            <a:endParaRPr lang="en-US" sz="3600" kern="0" dirty="0">
              <a:solidFill>
                <a:srgbClr val="222222"/>
              </a:solidFill>
              <a:effectLst/>
              <a:latin typeface="Calibri" panose="020F0502020204030204" pitchFamily="34" charset="0"/>
              <a:ea typeface="Times New Roman" panose="02020603050405020304" pitchFamily="18" charset="0"/>
            </a:endParaRPr>
          </a:p>
          <a:p>
            <a:pPr marL="45720" indent="0">
              <a:buNone/>
            </a:pPr>
            <a:r>
              <a:rPr lang="en-US" sz="3900" b="1" kern="0" dirty="0">
                <a:solidFill>
                  <a:srgbClr val="222222"/>
                </a:solidFill>
                <a:effectLst/>
                <a:latin typeface="Calibri" panose="020F0502020204030204" pitchFamily="34" charset="0"/>
                <a:ea typeface="Times New Roman" panose="02020603050405020304" pitchFamily="18" charset="0"/>
              </a:rPr>
              <a:t>Payroll Management-</a:t>
            </a:r>
            <a:r>
              <a:rPr lang="en-US" sz="4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45720" indent="0">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Accuracy, Compliance</a:t>
            </a:r>
          </a:p>
          <a:p>
            <a:pPr marL="45720" indent="0">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Timeliness </a:t>
            </a:r>
          </a:p>
          <a:p>
            <a:pPr marL="45720" indent="0">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Verification and Reconciliation</a:t>
            </a:r>
          </a:p>
          <a:p>
            <a:pPr marL="45720" indent="0">
              <a:buNone/>
            </a:pPr>
            <a:r>
              <a:rPr lang="en-US" sz="3900" b="1" kern="0" dirty="0">
                <a:solidFill>
                  <a:srgbClr val="222222"/>
                </a:solidFill>
                <a:effectLst/>
                <a:latin typeface="Calibri" panose="020F0502020204030204" pitchFamily="34" charset="0"/>
                <a:ea typeface="Times New Roman" panose="02020603050405020304" pitchFamily="18" charset="0"/>
              </a:rPr>
              <a:t>Data Management-</a:t>
            </a:r>
            <a:r>
              <a:rPr lang="en-US" sz="4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Data Integrity</a:t>
            </a:r>
          </a:p>
          <a:p>
            <a:pPr marL="45720" indent="0">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 Onboarding and Offboarding</a:t>
            </a:r>
          </a:p>
          <a:p>
            <a:pPr marL="45720" indent="0">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Reporting</a:t>
            </a:r>
          </a:p>
          <a:p>
            <a:pPr marL="45720" indent="0">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Compliance and Security</a:t>
            </a:r>
            <a:endParaRPr lang="en-US" sz="3900" kern="0" dirty="0">
              <a:solidFill>
                <a:srgbClr val="222222"/>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xmlns="" val="150146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hy is Human Resource Important to Any Business in 2023?">
            <a:extLst>
              <a:ext uri="{FF2B5EF4-FFF2-40B4-BE49-F238E27FC236}">
                <a16:creationId xmlns:a16="http://schemas.microsoft.com/office/drawing/2014/main" xmlns="" id="{ADB9081E-6D9D-6AC1-5D77-4E6752EB2083}"/>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6063" y="561474"/>
            <a:ext cx="10635916" cy="5662863"/>
          </a:xfrm>
          <a:prstGeom prst="rect">
            <a:avLst/>
          </a:prstGeom>
          <a:noFill/>
          <a:ln>
            <a:noFill/>
          </a:ln>
        </p:spPr>
      </p:pic>
    </p:spTree>
    <p:extLst>
      <p:ext uri="{BB962C8B-B14F-4D97-AF65-F5344CB8AC3E}">
        <p14:creationId xmlns:p14="http://schemas.microsoft.com/office/powerpoint/2010/main" xmlns="" val="3411065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18D119-ECEE-8262-8934-B225111E1E12}"/>
              </a:ext>
            </a:extLst>
          </p:cNvPr>
          <p:cNvSpPr>
            <a:spLocks noGrp="1"/>
          </p:cNvSpPr>
          <p:nvPr>
            <p:ph type="title"/>
          </p:nvPr>
        </p:nvSpPr>
        <p:spPr>
          <a:xfrm>
            <a:off x="1143000" y="609600"/>
            <a:ext cx="9875520" cy="1138989"/>
          </a:xfrm>
        </p:spPr>
        <p:txBody>
          <a:bodyPr>
            <a:normAutofit fontScale="90000"/>
          </a:bodyPr>
          <a:lstStyle/>
          <a:p>
            <a:r>
              <a:rPr lang="en-US" sz="4400" kern="0" dirty="0">
                <a:solidFill>
                  <a:srgbClr val="222222"/>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Payroll Management:</a:t>
            </a:r>
            <a: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2BA69B02-BE01-47A4-2593-F8FB31B98AAF}"/>
              </a:ext>
            </a:extLst>
          </p:cNvPr>
          <p:cNvSpPr>
            <a:spLocks noGrp="1"/>
          </p:cNvSpPr>
          <p:nvPr>
            <p:ph idx="1"/>
          </p:nvPr>
        </p:nvSpPr>
        <p:spPr>
          <a:xfrm>
            <a:off x="1143000" y="1379621"/>
            <a:ext cx="10150642" cy="4716379"/>
          </a:xfrm>
        </p:spPr>
        <p:txBody>
          <a:bodyPr>
            <a:normAutofit lnSpcReduction="10000"/>
          </a:bodyPr>
          <a:lstStyle/>
          <a:p>
            <a:pPr marL="0" marR="0" indent="0" algn="just">
              <a:lnSpc>
                <a:spcPct val="107000"/>
              </a:lnSpc>
              <a:spcBef>
                <a:spcPts val="0"/>
              </a:spcBef>
              <a:spcAft>
                <a:spcPts val="0"/>
              </a:spcAft>
              <a:buNone/>
            </a:pPr>
            <a:endParaRPr lang="en-US"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indent="0" algn="just">
              <a:lnSpc>
                <a:spcPct val="107000"/>
              </a:lnSpc>
              <a:spcBef>
                <a:spcPts val="0"/>
              </a:spcBef>
              <a:spcAft>
                <a:spcPts val="0"/>
              </a:spcAft>
              <a:buNone/>
            </a:pP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Accuracy: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HR executives are responsible for ensuring the accuracy of employee payroll data, including salaries, bonuses, overtime, and deductions. Accuracy is crucial to maintain employee satisfaction and compliance with labor laws.</a:t>
            </a:r>
          </a:p>
          <a:p>
            <a:pPr marL="0" marR="0" indent="0" algn="just">
              <a:lnSpc>
                <a:spcPct val="107000"/>
              </a:lnSpc>
              <a:spcBef>
                <a:spcPts val="0"/>
              </a:spcBef>
              <a:spcAft>
                <a:spcPts val="0"/>
              </a:spcAft>
              <a:buNone/>
            </a:pPr>
            <a:endPar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indent="0" algn="just">
              <a:lnSpc>
                <a:spcPct val="107000"/>
              </a:lnSpc>
              <a:spcBef>
                <a:spcPts val="0"/>
              </a:spcBef>
              <a:spcAft>
                <a:spcPts val="0"/>
              </a:spcAft>
              <a:buNone/>
            </a:pP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Compliance: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HR executives must stay updated with labor laws and regulations to ensure that the organization's payroll processes are compliant with legal requirements. This includes tax calculations, social security contributions, and other statutory deductions.</a:t>
            </a:r>
          </a:p>
          <a:p>
            <a:pPr marL="0" marR="0" indent="0" algn="just">
              <a:lnSpc>
                <a:spcPct val="107000"/>
              </a:lnSpc>
              <a:spcBef>
                <a:spcPts val="0"/>
              </a:spcBef>
              <a:spcAft>
                <a:spcPts val="0"/>
              </a:spcAft>
              <a:buNone/>
            </a:pP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 </a:t>
            </a:r>
            <a:endParaRPr lang="en-US" sz="2800" dirty="0"/>
          </a:p>
          <a:p>
            <a:endParaRPr lang="en-US" dirty="0"/>
          </a:p>
        </p:txBody>
      </p:sp>
    </p:spTree>
    <p:extLst>
      <p:ext uri="{BB962C8B-B14F-4D97-AF65-F5344CB8AC3E}">
        <p14:creationId xmlns:p14="http://schemas.microsoft.com/office/powerpoint/2010/main" xmlns="" val="4169886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A146CD-82CF-FFFE-8B50-F0429F65445A}"/>
              </a:ext>
            </a:extLst>
          </p:cNvPr>
          <p:cNvSpPr>
            <a:spLocks noGrp="1"/>
          </p:cNvSpPr>
          <p:nvPr>
            <p:ph type="title"/>
          </p:nvPr>
        </p:nvSpPr>
        <p:spPr/>
        <p:txBody>
          <a:bodyPr/>
          <a:lstStyle/>
          <a:p>
            <a:r>
              <a:rPr lang="en-US" sz="4400" kern="0" dirty="0">
                <a:solidFill>
                  <a:srgbClr val="222222"/>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Payroll Management:</a:t>
            </a:r>
            <a:endParaRPr lang="en-US" dirty="0"/>
          </a:p>
        </p:txBody>
      </p:sp>
      <p:sp>
        <p:nvSpPr>
          <p:cNvPr id="3" name="Content Placeholder 2">
            <a:extLst>
              <a:ext uri="{FF2B5EF4-FFF2-40B4-BE49-F238E27FC236}">
                <a16:creationId xmlns:a16="http://schemas.microsoft.com/office/drawing/2014/main" xmlns="" id="{B16AF47B-2168-E2BB-32E4-0C7B4BBB1817}"/>
              </a:ext>
            </a:extLst>
          </p:cNvPr>
          <p:cNvSpPr>
            <a:spLocks noGrp="1"/>
          </p:cNvSpPr>
          <p:nvPr>
            <p:ph idx="1"/>
          </p:nvPr>
        </p:nvSpPr>
        <p:spPr>
          <a:xfrm>
            <a:off x="1140352" y="1796716"/>
            <a:ext cx="9875520" cy="4299284"/>
          </a:xfrm>
        </p:spPr>
        <p:txBody>
          <a:bodyPr>
            <a:normAutofit/>
          </a:bodyPr>
          <a:lstStyle/>
          <a:p>
            <a:pPr marL="0" marR="0" indent="0" algn="just">
              <a:lnSpc>
                <a:spcPct val="107000"/>
              </a:lnSpc>
              <a:spcBef>
                <a:spcPts val="0"/>
              </a:spcBef>
              <a:spcAft>
                <a:spcPts val="0"/>
              </a:spcAft>
              <a:buNone/>
            </a:pP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Timeliness:</a:t>
            </a: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 Timely processing of payroll is essential for maintaining employee satisfaction and ensuring that employees are paid accurately and on time.</a:t>
            </a:r>
          </a:p>
          <a:p>
            <a:pPr marL="0" marR="0" indent="0" algn="just">
              <a:lnSpc>
                <a:spcPct val="107000"/>
              </a:lnSpc>
              <a:spcBef>
                <a:spcPts val="0"/>
              </a:spcBef>
              <a:spcAft>
                <a:spcPts val="0"/>
              </a:spcAft>
              <a:buNone/>
            </a:pPr>
            <a:endParaRPr 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indent="0" algn="just">
              <a:lnSpc>
                <a:spcPct val="107000"/>
              </a:lnSpc>
              <a:spcBef>
                <a:spcPts val="0"/>
              </a:spcBef>
              <a:spcAft>
                <a:spcPts val="0"/>
              </a:spcAft>
              <a:buNone/>
            </a:pPr>
            <a:r>
              <a:rPr 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Verification and Reconciliation: </a:t>
            </a: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HR executives are responsible for verifying the accuracy of timekeeping records, reconciling payroll data, and addressing any discrepancies.</a:t>
            </a:r>
          </a:p>
          <a:p>
            <a:endParaRPr lang="en-US" dirty="0"/>
          </a:p>
        </p:txBody>
      </p:sp>
    </p:spTree>
    <p:extLst>
      <p:ext uri="{BB962C8B-B14F-4D97-AF65-F5344CB8AC3E}">
        <p14:creationId xmlns:p14="http://schemas.microsoft.com/office/powerpoint/2010/main" xmlns="" val="77719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06A788-61F0-D5EE-0689-5942799AFE25}"/>
              </a:ext>
            </a:extLst>
          </p:cNvPr>
          <p:cNvSpPr>
            <a:spLocks noGrp="1"/>
          </p:cNvSpPr>
          <p:nvPr>
            <p:ph type="title"/>
          </p:nvPr>
        </p:nvSpPr>
        <p:spPr/>
        <p:txBody>
          <a:bodyPr/>
          <a:lstStyle/>
          <a:p>
            <a:r>
              <a:rPr lang="en-US" sz="4400" kern="0" dirty="0">
                <a:solidFill>
                  <a:srgbClr val="222222"/>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Employee Data Management:</a:t>
            </a:r>
            <a: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AFF30D61-CA33-F03F-FE5D-39A0799C33E8}"/>
              </a:ext>
            </a:extLst>
          </p:cNvPr>
          <p:cNvSpPr>
            <a:spLocks noGrp="1"/>
          </p:cNvSpPr>
          <p:nvPr>
            <p:ph idx="1"/>
          </p:nvPr>
        </p:nvSpPr>
        <p:spPr>
          <a:xfrm>
            <a:off x="1143000" y="1491916"/>
            <a:ext cx="9872871" cy="4756484"/>
          </a:xfrm>
        </p:spPr>
        <p:txBody>
          <a:bodyPr>
            <a:normAutofit/>
          </a:bodyPr>
          <a:lstStyle/>
          <a:p>
            <a:pPr marL="0" marR="0" indent="0" algn="just">
              <a:lnSpc>
                <a:spcPct val="107000"/>
              </a:lnSpc>
              <a:spcBef>
                <a:spcPts val="0"/>
              </a:spcBef>
              <a:spcAft>
                <a:spcPts val="0"/>
              </a:spcAft>
              <a:buNone/>
            </a:pP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Data Integrity: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HR executives are responsible for maintaining and updating employee records, ensuring data accuracy, and maintaining confidentiality and security of employee information.</a:t>
            </a:r>
          </a:p>
          <a:p>
            <a:pPr marL="0" marR="0" indent="0" algn="just">
              <a:lnSpc>
                <a:spcPct val="107000"/>
              </a:lnSpc>
              <a:spcBef>
                <a:spcPts val="0"/>
              </a:spcBef>
              <a:spcAft>
                <a:spcPts val="0"/>
              </a:spcAft>
              <a:buNone/>
            </a:pPr>
            <a:endPar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indent="0" algn="just">
              <a:lnSpc>
                <a:spcPct val="107000"/>
              </a:lnSpc>
              <a:spcBef>
                <a:spcPts val="0"/>
              </a:spcBef>
              <a:spcAft>
                <a:spcPts val="0"/>
              </a:spcAft>
              <a:buNone/>
            </a:pP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Onboarding and Offboarding</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 HR executives manage the process of onboarding new employees, which includes collecting necessary personal and employment-related information. They also handle the offboarding process, including exit interviews and ensuring that employee records are updated accordingly.</a:t>
            </a:r>
          </a:p>
          <a:p>
            <a:pPr marL="45720" indent="0">
              <a:buNone/>
            </a:pPr>
            <a:endParaRPr lang="en-US" dirty="0"/>
          </a:p>
        </p:txBody>
      </p:sp>
    </p:spTree>
    <p:extLst>
      <p:ext uri="{BB962C8B-B14F-4D97-AF65-F5344CB8AC3E}">
        <p14:creationId xmlns:p14="http://schemas.microsoft.com/office/powerpoint/2010/main" xmlns="" val="169451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D87ACF-0317-ED26-8026-4C0863396B66}"/>
              </a:ext>
            </a:extLst>
          </p:cNvPr>
          <p:cNvSpPr>
            <a:spLocks noGrp="1"/>
          </p:cNvSpPr>
          <p:nvPr>
            <p:ph type="title"/>
          </p:nvPr>
        </p:nvSpPr>
        <p:spPr/>
        <p:txBody>
          <a:bodyPr/>
          <a:lstStyle/>
          <a:p>
            <a:r>
              <a:rPr lang="en-US" sz="4400" kern="0" dirty="0">
                <a:solidFill>
                  <a:srgbClr val="222222"/>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Employee Data Management:</a:t>
            </a:r>
            <a: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05479933-531F-7617-AC26-1ED71F9EB67F}"/>
              </a:ext>
            </a:extLst>
          </p:cNvPr>
          <p:cNvSpPr>
            <a:spLocks noGrp="1"/>
          </p:cNvSpPr>
          <p:nvPr>
            <p:ph idx="1"/>
          </p:nvPr>
        </p:nvSpPr>
        <p:spPr>
          <a:xfrm>
            <a:off x="1143000" y="2057400"/>
            <a:ext cx="9872871" cy="4191000"/>
          </a:xfrm>
        </p:spPr>
        <p:txBody>
          <a:bodyPr>
            <a:normAutofit lnSpcReduction="10000"/>
          </a:bodyPr>
          <a:lstStyle/>
          <a:p>
            <a:pPr marL="0" marR="0" indent="0" algn="just">
              <a:lnSpc>
                <a:spcPct val="107000"/>
              </a:lnSpc>
              <a:spcBef>
                <a:spcPts val="0"/>
              </a:spcBef>
              <a:spcAft>
                <a:spcPts val="0"/>
              </a:spcAft>
              <a:buNone/>
            </a:pP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Reporting: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HR executives use employee data to generate reports for management, compliance purposes, and decision-making. They may also be responsible for providing data for strategic workforce planning and analysis.</a:t>
            </a:r>
          </a:p>
          <a:p>
            <a:pPr marL="0" marR="0" indent="0" algn="just">
              <a:lnSpc>
                <a:spcPct val="107000"/>
              </a:lnSpc>
              <a:spcBef>
                <a:spcPts val="0"/>
              </a:spcBef>
              <a:spcAft>
                <a:spcPts val="0"/>
              </a:spcAft>
              <a:buNone/>
            </a:pP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marR="0" indent="0" algn="just">
              <a:lnSpc>
                <a:spcPct val="107000"/>
              </a:lnSpc>
              <a:spcBef>
                <a:spcPts val="0"/>
              </a:spcBef>
              <a:spcAft>
                <a:spcPts val="0"/>
              </a:spcAft>
              <a:buNone/>
            </a:pP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Compliance and Security: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HR executives must ensure that employee data is handled in compliance with data protection regulations and internal security policies to protect sensitive information from unauthorized access.</a:t>
            </a:r>
          </a:p>
          <a:p>
            <a:endParaRPr lang="en-US" dirty="0"/>
          </a:p>
        </p:txBody>
      </p:sp>
    </p:spTree>
    <p:extLst>
      <p:ext uri="{BB962C8B-B14F-4D97-AF65-F5344CB8AC3E}">
        <p14:creationId xmlns:p14="http://schemas.microsoft.com/office/powerpoint/2010/main" xmlns="" val="394527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C30D87-7D98-AC20-AB3D-ED641F1C435B}"/>
              </a:ext>
            </a:extLst>
          </p:cNvPr>
          <p:cNvSpPr>
            <a:spLocks noGrp="1"/>
          </p:cNvSpPr>
          <p:nvPr>
            <p:ph type="title"/>
          </p:nvPr>
        </p:nvSpPr>
        <p:spPr/>
        <p:txBody>
          <a:bodyPr/>
          <a:lstStyle/>
          <a:p>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Conclusion </a:t>
            </a:r>
          </a:p>
        </p:txBody>
      </p:sp>
      <p:sp>
        <p:nvSpPr>
          <p:cNvPr id="3" name="Content Placeholder 2">
            <a:extLst>
              <a:ext uri="{FF2B5EF4-FFF2-40B4-BE49-F238E27FC236}">
                <a16:creationId xmlns:a16="http://schemas.microsoft.com/office/drawing/2014/main" xmlns="" id="{33456D53-4B55-2AD0-0592-3B99971D194C}"/>
              </a:ext>
            </a:extLst>
          </p:cNvPr>
          <p:cNvSpPr>
            <a:spLocks noGrp="1"/>
          </p:cNvSpPr>
          <p:nvPr>
            <p:ph idx="1"/>
          </p:nvPr>
        </p:nvSpPr>
        <p:spPr>
          <a:xfrm>
            <a:off x="1143000" y="2057400"/>
            <a:ext cx="9872871" cy="2834641"/>
          </a:xfrm>
        </p:spPr>
        <p:txBody>
          <a:bodyPr/>
          <a:lstStyle/>
          <a:p>
            <a:pPr marL="45720" indent="0" algn="just">
              <a:buNone/>
            </a:pP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These functions are essential for the smooth operation of the organization and the well-being of its employees.</a:t>
            </a:r>
          </a:p>
          <a:p>
            <a:endParaRPr lang="en-US" dirty="0"/>
          </a:p>
        </p:txBody>
      </p:sp>
    </p:spTree>
    <p:extLst>
      <p:ext uri="{BB962C8B-B14F-4D97-AF65-F5344CB8AC3E}">
        <p14:creationId xmlns:p14="http://schemas.microsoft.com/office/powerpoint/2010/main" xmlns="" val="279440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50BF8-BA66-B1FD-B932-A083712E5BAF}"/>
              </a:ext>
            </a:extLst>
          </p:cNvPr>
          <p:cNvSpPr>
            <a:spLocks noGrp="1"/>
          </p:cNvSpPr>
          <p:nvPr>
            <p:ph type="title"/>
          </p:nvPr>
        </p:nvSpPr>
        <p:spPr/>
        <p:txBody>
          <a:bodyPr/>
          <a:lstStyle/>
          <a:p>
            <a:r>
              <a:rPr lang="en-US" b="1" dirty="0">
                <a:solidFill>
                  <a:schemeClr val="tx1"/>
                </a:solidFill>
              </a:rPr>
              <a:t>Summary </a:t>
            </a:r>
          </a:p>
        </p:txBody>
      </p:sp>
      <p:sp>
        <p:nvSpPr>
          <p:cNvPr id="3" name="Content Placeholder 2">
            <a:extLst>
              <a:ext uri="{FF2B5EF4-FFF2-40B4-BE49-F238E27FC236}">
                <a16:creationId xmlns:a16="http://schemas.microsoft.com/office/drawing/2014/main" xmlns="" id="{547A11DF-477A-B0C7-1489-8BCFE7D5EECF}"/>
              </a:ext>
            </a:extLst>
          </p:cNvPr>
          <p:cNvSpPr>
            <a:spLocks noGrp="1"/>
          </p:cNvSpPr>
          <p:nvPr>
            <p:ph idx="1"/>
          </p:nvPr>
        </p:nvSpPr>
        <p:spPr/>
        <p:txBody>
          <a:bodyPr/>
          <a:lstStyle/>
          <a:p>
            <a:pPr marL="45720" indent="0" algn="just">
              <a:buNone/>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Overall, the responsibilities of HR executives in payroll and employee data management are critical for maintaining employee satisfaction, ensuring compliance with legal regulations, and providing accurate and secure data for organizational decision-making. </a:t>
            </a:r>
          </a:p>
          <a:p>
            <a:pPr marL="45720" indent="0" algn="just">
              <a:buNone/>
            </a:pPr>
            <a:endPar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5720" indent="0">
              <a:buNone/>
            </a:pPr>
            <a:endParaRPr lang="en-US" dirty="0"/>
          </a:p>
        </p:txBody>
      </p:sp>
    </p:spTree>
    <p:extLst>
      <p:ext uri="{BB962C8B-B14F-4D97-AF65-F5344CB8AC3E}">
        <p14:creationId xmlns:p14="http://schemas.microsoft.com/office/powerpoint/2010/main" xmlns="" val="3195038268"/>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121</TotalTime>
  <Words>362</Words>
  <Application>Microsoft Office PowerPoint</Application>
  <PresentationFormat>Custom</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Basis</vt:lpstr>
      <vt:lpstr>Course-  Human Resource Management Module -1  Importance of the role of HR Executive </vt:lpstr>
      <vt:lpstr> HR Executive Responsibilities in Payroll and Importance of  Employee Data Management </vt:lpstr>
      <vt:lpstr>Slide 3</vt:lpstr>
      <vt:lpstr>Payroll Management: </vt:lpstr>
      <vt:lpstr>Payroll Management:</vt:lpstr>
      <vt:lpstr>Employee Data Management: </vt:lpstr>
      <vt:lpstr>Employee Data Management: </vt:lpstr>
      <vt:lpstr>Conclusion </vt:lpstr>
      <vt:lpstr>Summary </vt:lpstr>
      <vt:lpstr>                             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Executive Responsibilities in Payroll and Employee Data Management </dc:title>
  <dc:creator>Mita Basu</dc:creator>
  <cp:lastModifiedBy>UC</cp:lastModifiedBy>
  <cp:revision>24</cp:revision>
  <dcterms:created xsi:type="dcterms:W3CDTF">2024-06-01T09:26:15Z</dcterms:created>
  <dcterms:modified xsi:type="dcterms:W3CDTF">2024-07-01T08:23:10Z</dcterms:modified>
</cp:coreProperties>
</file>